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2" r:id="rId2"/>
    <p:sldId id="276" r:id="rId3"/>
    <p:sldId id="318" r:id="rId4"/>
    <p:sldId id="273" r:id="rId5"/>
    <p:sldId id="271" r:id="rId6"/>
    <p:sldId id="264" r:id="rId7"/>
    <p:sldId id="256" r:id="rId8"/>
    <p:sldId id="259" r:id="rId9"/>
    <p:sldId id="260" r:id="rId10"/>
    <p:sldId id="269" r:id="rId11"/>
    <p:sldId id="263" r:id="rId12"/>
    <p:sldId id="266" r:id="rId13"/>
    <p:sldId id="270" r:id="rId14"/>
    <p:sldId id="265" r:id="rId15"/>
    <p:sldId id="268" r:id="rId16"/>
    <p:sldId id="277" r:id="rId17"/>
    <p:sldId id="278" r:id="rId18"/>
    <p:sldId id="280" r:id="rId19"/>
    <p:sldId id="285" r:id="rId20"/>
    <p:sldId id="282" r:id="rId21"/>
    <p:sldId id="286" r:id="rId22"/>
    <p:sldId id="288" r:id="rId23"/>
    <p:sldId id="322" r:id="rId24"/>
    <p:sldId id="323" r:id="rId25"/>
    <p:sldId id="324" r:id="rId26"/>
    <p:sldId id="294" r:id="rId27"/>
    <p:sldId id="295" r:id="rId28"/>
    <p:sldId id="297" r:id="rId29"/>
    <p:sldId id="325" r:id="rId30"/>
    <p:sldId id="326" r:id="rId31"/>
    <p:sldId id="301" r:id="rId32"/>
    <p:sldId id="302" r:id="rId33"/>
    <p:sldId id="303" r:id="rId34"/>
    <p:sldId id="305" r:id="rId35"/>
    <p:sldId id="306" r:id="rId36"/>
    <p:sldId id="307" r:id="rId37"/>
    <p:sldId id="309" r:id="rId38"/>
    <p:sldId id="310" r:id="rId39"/>
    <p:sldId id="311" r:id="rId40"/>
    <p:sldId id="327" r:id="rId41"/>
    <p:sldId id="321" r:id="rId42"/>
    <p:sldId id="274" r:id="rId43"/>
    <p:sldId id="319" r:id="rId44"/>
    <p:sldId id="314" r:id="rId45"/>
    <p:sldId id="313" r:id="rId46"/>
    <p:sldId id="320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B8CF76A-A074-4D16-8524-0665BB66B2F6}">
          <p14:sldIdLst>
            <p14:sldId id="272"/>
            <p14:sldId id="276"/>
            <p14:sldId id="318"/>
          </p14:sldIdLst>
        </p14:section>
        <p14:section name="Test Set Example" id="{C36E6044-2FDA-4845-AF78-5A3BDDF19213}">
          <p14:sldIdLst>
            <p14:sldId id="273"/>
            <p14:sldId id="271"/>
            <p14:sldId id="264"/>
            <p14:sldId id="256"/>
            <p14:sldId id="259"/>
            <p14:sldId id="260"/>
            <p14:sldId id="269"/>
            <p14:sldId id="263"/>
            <p14:sldId id="266"/>
            <p14:sldId id="270"/>
            <p14:sldId id="265"/>
            <p14:sldId id="268"/>
          </p14:sldIdLst>
        </p14:section>
        <p14:section name="Technical Approach" id="{3A6F2C40-1096-4AF9-9B32-79611E5D78B0}">
          <p14:sldIdLst>
            <p14:sldId id="277"/>
            <p14:sldId id="278"/>
            <p14:sldId id="280"/>
            <p14:sldId id="285"/>
            <p14:sldId id="282"/>
            <p14:sldId id="286"/>
            <p14:sldId id="288"/>
            <p14:sldId id="322"/>
            <p14:sldId id="323"/>
            <p14:sldId id="324"/>
          </p14:sldIdLst>
        </p14:section>
        <p14:section name="Incremental Parsing" id="{06F0A0F5-F06B-4C23-87D4-BCFE39A8D72F}">
          <p14:sldIdLst>
            <p14:sldId id="294"/>
            <p14:sldId id="295"/>
            <p14:sldId id="297"/>
            <p14:sldId id="325"/>
            <p14:sldId id="326"/>
            <p14:sldId id="301"/>
            <p14:sldId id="302"/>
            <p14:sldId id="303"/>
            <p14:sldId id="305"/>
            <p14:sldId id="306"/>
            <p14:sldId id="307"/>
            <p14:sldId id="309"/>
            <p14:sldId id="310"/>
            <p14:sldId id="311"/>
            <p14:sldId id="327"/>
          </p14:sldIdLst>
        </p14:section>
        <p14:section name="Implementation" id="{CBA437BE-10CE-4267-BEA2-CA1C73923598}">
          <p14:sldIdLst>
            <p14:sldId id="321"/>
          </p14:sldIdLst>
        </p14:section>
        <p14:section name="Data Gathering" id="{61AE6B12-9B86-4F83-BAB1-E184917099D4}">
          <p14:sldIdLst>
            <p14:sldId id="274"/>
            <p14:sldId id="319"/>
          </p14:sldIdLst>
        </p14:section>
        <p14:section name="Results" id="{C31E1FFD-BA04-4FA7-8469-B3070DB4D03F}">
          <p14:sldIdLst>
            <p14:sldId id="314"/>
            <p14:sldId id="313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4/14/2016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804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4/14/2016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62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4/14/2016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923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4/14/2016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183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4/14/2016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432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4/14/2016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76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4/14/2016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97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4/14/2016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601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4/14/2016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60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4/14/2016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27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89C5-26A9-4DF9-8011-F797CFD69749}" type="datetimeFigureOut">
              <a:rPr lang="en-US" smtClean="0"/>
              <a:t>4/14/2016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791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B89C5-26A9-4DF9-8011-F797CFD69749}" type="datetimeFigureOut">
              <a:rPr lang="en-US" smtClean="0"/>
              <a:t>4/14/2016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CDABC-17B7-4183-BC40-43638160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00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018" y="1122363"/>
            <a:ext cx="11877964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Incrementally Parsing Referring Expressions using Spatial Object Models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Brown Computer Science Thesis</a:t>
            </a:r>
          </a:p>
          <a:p>
            <a:r>
              <a:rPr lang="en-US" dirty="0"/>
              <a:t>2016</a:t>
            </a:r>
          </a:p>
          <a:p>
            <a:r>
              <a:rPr lang="en-US" dirty="0"/>
              <a:t>Gaurav Manek</a:t>
            </a:r>
          </a:p>
          <a:p>
            <a:r>
              <a:rPr lang="en-US" dirty="0"/>
              <a:t>(Prof. Stefanie Tellex)</a:t>
            </a:r>
          </a:p>
        </p:txBody>
      </p:sp>
    </p:spTree>
    <p:extLst>
      <p:ext uri="{BB962C8B-B14F-4D97-AF65-F5344CB8AC3E}">
        <p14:creationId xmlns:p14="http://schemas.microsoft.com/office/powerpoint/2010/main" val="3795687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31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498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7863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447141" y="2706727"/>
            <a:ext cx="879370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800" dirty="0"/>
              <a:t>17%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288586" y="4247157"/>
            <a:ext cx="879370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800" dirty="0"/>
              <a:t>14%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896991" y="1582527"/>
            <a:ext cx="879370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800" dirty="0"/>
              <a:t>16%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90940" y="2472686"/>
            <a:ext cx="879370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800" dirty="0"/>
              <a:t>20%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916025" y="3792738"/>
            <a:ext cx="879370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800" dirty="0"/>
              <a:t>15%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190207" y="1676931"/>
            <a:ext cx="879370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800" dirty="0"/>
              <a:t>15%</a:t>
            </a:r>
          </a:p>
        </p:txBody>
      </p:sp>
    </p:spTree>
    <p:extLst>
      <p:ext uri="{BB962C8B-B14F-4D97-AF65-F5344CB8AC3E}">
        <p14:creationId xmlns:p14="http://schemas.microsoft.com/office/powerpoint/2010/main" val="220342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81381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04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31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589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8229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288586" y="2583616"/>
            <a:ext cx="1196480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16%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30031" y="4124046"/>
            <a:ext cx="1196480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11%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738436" y="1459416"/>
            <a:ext cx="1196480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20%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332385" y="2349575"/>
            <a:ext cx="1196480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23%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757470" y="3659688"/>
            <a:ext cx="1196480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13%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031652" y="1553820"/>
            <a:ext cx="1196480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14%</a:t>
            </a:r>
          </a:p>
        </p:txBody>
      </p:sp>
    </p:spTree>
    <p:extLst>
      <p:ext uri="{BB962C8B-B14F-4D97-AF65-F5344CB8AC3E}">
        <p14:creationId xmlns:p14="http://schemas.microsoft.com/office/powerpoint/2010/main" val="428243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81381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04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31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589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8229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447141" y="2706727"/>
            <a:ext cx="879370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800" dirty="0"/>
              <a:t>16%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288586" y="4247157"/>
            <a:ext cx="879370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800" dirty="0"/>
              <a:t>11%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896991" y="1582527"/>
            <a:ext cx="879370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800" dirty="0"/>
              <a:t>20%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490940" y="2472686"/>
            <a:ext cx="879370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800" dirty="0"/>
              <a:t>23%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190207" y="1676931"/>
            <a:ext cx="879370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800" dirty="0"/>
              <a:t>14%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916025" y="3782799"/>
            <a:ext cx="879370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800" dirty="0"/>
              <a:t>13%</a:t>
            </a:r>
          </a:p>
        </p:txBody>
      </p:sp>
    </p:spTree>
    <p:extLst>
      <p:ext uri="{BB962C8B-B14F-4D97-AF65-F5344CB8AC3E}">
        <p14:creationId xmlns:p14="http://schemas.microsoft.com/office/powerpoint/2010/main" val="110903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81381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04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31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589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 the—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8229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447141" y="2706727"/>
            <a:ext cx="879370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800" dirty="0"/>
              <a:t>16%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288586" y="4247157"/>
            <a:ext cx="879370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800" dirty="0"/>
              <a:t>11%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896991" y="1582527"/>
            <a:ext cx="879370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800" dirty="0"/>
              <a:t>20%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490940" y="2472686"/>
            <a:ext cx="879370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800" dirty="0"/>
              <a:t>23%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916025" y="3792738"/>
            <a:ext cx="879370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800" dirty="0"/>
              <a:t>13%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190207" y="1676931"/>
            <a:ext cx="879370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800" dirty="0"/>
              <a:t>14%</a:t>
            </a:r>
          </a:p>
        </p:txBody>
      </p:sp>
    </p:spTree>
    <p:extLst>
      <p:ext uri="{BB962C8B-B14F-4D97-AF65-F5344CB8AC3E}">
        <p14:creationId xmlns:p14="http://schemas.microsoft.com/office/powerpoint/2010/main" val="371563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955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6583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685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8229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 the tape—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8686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416329" y="2706727"/>
            <a:ext cx="940994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800" dirty="0"/>
              <a:t>9%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257774" y="4247157"/>
            <a:ext cx="940994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800" dirty="0"/>
              <a:t>5%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866179" y="1582527"/>
            <a:ext cx="940994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800" dirty="0"/>
              <a:t>24%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60128" y="2472686"/>
            <a:ext cx="940994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800" dirty="0"/>
              <a:t>28%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885213" y="3792738"/>
            <a:ext cx="940994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800" dirty="0"/>
              <a:t>17%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159395" y="1676931"/>
            <a:ext cx="940994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800" dirty="0"/>
              <a:t>14%</a:t>
            </a:r>
          </a:p>
        </p:txBody>
      </p:sp>
    </p:spTree>
    <p:extLst>
      <p:ext uri="{BB962C8B-B14F-4D97-AF65-F5344CB8AC3E}">
        <p14:creationId xmlns:p14="http://schemas.microsoft.com/office/powerpoint/2010/main" val="270562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955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589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6492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67665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84124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 the tape roll”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8778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288586" y="2583616"/>
            <a:ext cx="1196480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8%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30031" y="4124046"/>
            <a:ext cx="1196480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4%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738436" y="1459416"/>
            <a:ext cx="1196480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24%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332385" y="2349575"/>
            <a:ext cx="1196480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29%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757470" y="3669627"/>
            <a:ext cx="1196480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18%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031652" y="1553820"/>
            <a:ext cx="1196480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14%</a:t>
            </a:r>
          </a:p>
        </p:txBody>
      </p:sp>
    </p:spTree>
    <p:extLst>
      <p:ext uri="{BB962C8B-B14F-4D97-AF65-F5344CB8AC3E}">
        <p14:creationId xmlns:p14="http://schemas.microsoft.com/office/powerpoint/2010/main" val="285803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Approach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058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487446" y="2924857"/>
                <a:ext cx="374904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,…)</m:t>
                          </m:r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446" y="2924857"/>
                <a:ext cx="3749040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/>
          <p:cNvSpPr/>
          <p:nvPr/>
        </p:nvSpPr>
        <p:spPr>
          <a:xfrm rot="5400000">
            <a:off x="5810786" y="3343640"/>
            <a:ext cx="137160" cy="28448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76417" y="3607070"/>
            <a:ext cx="1405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 object</a:t>
            </a:r>
          </a:p>
        </p:txBody>
      </p:sp>
      <p:sp>
        <p:nvSpPr>
          <p:cNvPr id="11" name="Right Brace 10"/>
          <p:cNvSpPr/>
          <p:nvPr/>
        </p:nvSpPr>
        <p:spPr>
          <a:xfrm rot="16200000">
            <a:off x="5077357" y="2714037"/>
            <a:ext cx="137160" cy="28448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955514" y="1763998"/>
            <a:ext cx="23808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Distribution</a:t>
            </a:r>
            <a:br>
              <a:rPr lang="en-US" dirty="0"/>
            </a:br>
            <a:r>
              <a:rPr lang="en-US" dirty="0"/>
              <a:t>(over all objects)</a:t>
            </a:r>
          </a:p>
          <a:p>
            <a:pPr algn="ctr"/>
            <a:r>
              <a:rPr lang="en-US" dirty="0"/>
              <a:t>that the input refers to.</a:t>
            </a:r>
          </a:p>
        </p:txBody>
      </p:sp>
      <p:sp>
        <p:nvSpPr>
          <p:cNvPr id="13" name="Right Brace 12"/>
          <p:cNvSpPr/>
          <p:nvPr/>
        </p:nvSpPr>
        <p:spPr>
          <a:xfrm rot="16200000">
            <a:off x="6775882" y="2094173"/>
            <a:ext cx="137160" cy="152420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722542" y="2317996"/>
            <a:ext cx="1311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 words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2542151"/>
                  </p:ext>
                </p:extLst>
              </p:nvPr>
            </p:nvGraphicFramePr>
            <p:xfrm>
              <a:off x="2658645" y="5054918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2542151"/>
                  </p:ext>
                </p:extLst>
              </p:nvPr>
            </p:nvGraphicFramePr>
            <p:xfrm>
              <a:off x="2658645" y="5054918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12000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1884" t="-112000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0943" t="-112000" r="-32264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8073" t="-112000" r="-52752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99065" t="-112000" r="-43738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39316" t="-112000" r="-300000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93578" t="-112000" r="-222018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43511" t="-112000" r="-8473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5495" t="-112000" b="-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21661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613247" y="1045257"/>
                <a:ext cx="374904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,…)</m:t>
                          </m:r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247" y="1045257"/>
                <a:ext cx="3749040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/>
          <p:cNvSpPr/>
          <p:nvPr/>
        </p:nvSpPr>
        <p:spPr>
          <a:xfrm rot="5400000">
            <a:off x="3585952" y="4472505"/>
            <a:ext cx="137160" cy="18288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411645" y="1671173"/>
                <a:ext cx="765787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200" b="0" dirty="0"/>
                  <a:t>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,…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Γ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e>
                    </m:func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5" y="1671173"/>
                <a:ext cx="7657870" cy="492443"/>
              </a:xfrm>
              <a:prstGeom prst="rect">
                <a:avLst/>
              </a:prstGeom>
              <a:blipFill>
                <a:blip r:embed="rId3"/>
                <a:stretch>
                  <a:fillRect l="-3264" t="-23457" b="-50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2319991"/>
                  </p:ext>
                </p:extLst>
              </p:nvPr>
            </p:nvGraphicFramePr>
            <p:xfrm>
              <a:off x="2658645" y="4333558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2319991"/>
                  </p:ext>
                </p:extLst>
              </p:nvPr>
            </p:nvGraphicFramePr>
            <p:xfrm>
              <a:off x="2658645" y="4333558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Right Brace 10"/>
          <p:cNvSpPr/>
          <p:nvPr/>
        </p:nvSpPr>
        <p:spPr>
          <a:xfrm rot="5400000">
            <a:off x="7253712" y="273514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411645" y="5525851"/>
                <a:ext cx="485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5" y="5525851"/>
                <a:ext cx="48577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079405" y="552585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405" y="5525851"/>
                <a:ext cx="49109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411645" y="2297089"/>
                <a:ext cx="5881042" cy="492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200" b="0" dirty="0"/>
                  <a:t>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nary>
                          <m:naryPr>
                            <m:chr m:val="∏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fName>
                      <m:e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5" y="2297089"/>
                <a:ext cx="5881042" cy="492827"/>
              </a:xfrm>
              <a:prstGeom prst="rect">
                <a:avLst/>
              </a:prstGeom>
              <a:blipFill>
                <a:blip r:embed="rId7"/>
                <a:stretch>
                  <a:fillRect l="-4253" t="-24691" b="-49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8407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1" grpId="0" animBg="1"/>
      <p:bldP spid="12" grpId="0"/>
      <p:bldP spid="13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Brace 4"/>
          <p:cNvSpPr/>
          <p:nvPr/>
        </p:nvSpPr>
        <p:spPr>
          <a:xfrm rot="5400000">
            <a:off x="3585952" y="4472505"/>
            <a:ext cx="137160" cy="18288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455889"/>
              </p:ext>
            </p:extLst>
          </p:nvPr>
        </p:nvGraphicFramePr>
        <p:xfrm>
          <a:off x="2658645" y="433355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7253712" y="273514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411645" y="5525851"/>
                <a:ext cx="485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5" y="5525851"/>
                <a:ext cx="48577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079405" y="552585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405" y="5525851"/>
                <a:ext cx="49109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6586498"/>
      </p:ext>
    </p:extLst>
  </p:cSld>
  <p:clrMapOvr>
    <a:masterClrMapping/>
  </p:clrMapOvr>
  <p:transition advClick="0" advTm="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Referring expressions</a:t>
            </a:r>
          </a:p>
          <a:p>
            <a:pPr lvl="1"/>
            <a:r>
              <a:rPr lang="en-US" dirty="0"/>
              <a:t>with prepositions.</a:t>
            </a:r>
          </a:p>
          <a:p>
            <a:r>
              <a:rPr lang="en-US" dirty="0"/>
              <a:t>Incremental updates</a:t>
            </a:r>
          </a:p>
          <a:p>
            <a:pPr lvl="1"/>
            <a:r>
              <a:rPr lang="en-US" dirty="0"/>
              <a:t>update the distribution as each word is added.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49" t="25867" r="13011" b="54097"/>
          <a:stretch/>
        </p:blipFill>
        <p:spPr>
          <a:xfrm>
            <a:off x="5940552" y="1546130"/>
            <a:ext cx="5413248" cy="3960590"/>
          </a:xfrm>
        </p:spPr>
      </p:pic>
      <p:sp>
        <p:nvSpPr>
          <p:cNvPr id="12" name="TextBox 11"/>
          <p:cNvSpPr txBox="1"/>
          <p:nvPr/>
        </p:nvSpPr>
        <p:spPr>
          <a:xfrm>
            <a:off x="6019800" y="5506720"/>
            <a:ext cx="858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19800" y="5506720"/>
            <a:ext cx="256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…orange cube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19800" y="5732781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…between the red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19800" y="5946141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…and the yellow.</a:t>
            </a:r>
          </a:p>
        </p:txBody>
      </p:sp>
    </p:spTree>
    <p:extLst>
      <p:ext uri="{BB962C8B-B14F-4D97-AF65-F5344CB8AC3E}">
        <p14:creationId xmlns:p14="http://schemas.microsoft.com/office/powerpoint/2010/main" val="351951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670532" y="2044542"/>
            <a:ext cx="7094748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70531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5909306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467360" y="2044543"/>
            <a:ext cx="4101572" cy="329961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740132" y="482918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/>
          <p:cNvSpPr/>
          <p:nvPr/>
        </p:nvSpPr>
        <p:spPr>
          <a:xfrm rot="5400000">
            <a:off x="3585952" y="42745"/>
            <a:ext cx="137160" cy="18288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709238"/>
              </p:ext>
            </p:extLst>
          </p:nvPr>
        </p:nvGraphicFramePr>
        <p:xfrm>
          <a:off x="2658645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7253712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411645" y="1096091"/>
                <a:ext cx="485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45" y="1096091"/>
                <a:ext cx="48577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079405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405" y="1096091"/>
                <a:ext cx="49109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99440" y="2140746"/>
                <a:ext cx="3837412" cy="41516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func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sub>
                                <m:sup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algn="ctr"/>
                <a:endParaRPr lang="en-US" sz="2400" b="0" dirty="0"/>
              </a:p>
              <a:p>
                <a:pPr algn="ctr"/>
                <a:r>
                  <a:rPr lang="en-US" sz="2000" b="0" dirty="0"/>
                  <a:t>Unigram model over all objects.</a:t>
                </a:r>
              </a:p>
              <a:p>
                <a:pPr algn="ctr"/>
                <a:endParaRPr lang="en-US" sz="20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≈5%</m:t>
                    </m:r>
                  </m:oMath>
                </a14:m>
                <a:r>
                  <a:rPr lang="en-US" sz="1600" b="0" dirty="0"/>
                  <a:t> is the smoothing factor.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0" dirty="0"/>
                  <a:t> is how often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600" b="0" dirty="0"/>
                  <a:t> is used to refer to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600" b="0" dirty="0"/>
                  <a:t>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sz="1600" b="0" dirty="0"/>
                  <a:t> is the set of all objects.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40" y="2140746"/>
                <a:ext cx="3837412" cy="4151649"/>
              </a:xfrm>
              <a:prstGeom prst="rect">
                <a:avLst/>
              </a:prstGeom>
              <a:blipFill>
                <a:blip r:embed="rId4"/>
                <a:stretch>
                  <a:fillRect l="-1746" b="-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6477632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217559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559" y="1686357"/>
                <a:ext cx="624145" cy="381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8922253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8678299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8299" y="1663027"/>
                <a:ext cx="624145" cy="3815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213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0" animBg="1"/>
      <p:bldP spid="28" grpId="0" animBg="1"/>
      <p:bldP spid="29" grpId="0"/>
      <p:bldP spid="30" grpId="0" animBg="1"/>
      <p:bldP spid="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72926" y="2044542"/>
            <a:ext cx="11734593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2926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411701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201885"/>
              </p:ext>
            </p:extLst>
          </p:nvPr>
        </p:nvGraphicFramePr>
        <p:xfrm>
          <a:off x="-1838960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2756107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1980027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4424648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e 22"/>
          <p:cNvSpPr/>
          <p:nvPr/>
        </p:nvSpPr>
        <p:spPr>
          <a:xfrm rot="5400000">
            <a:off x="-1013254" y="42745"/>
            <a:ext cx="137160" cy="18288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72926" y="2999666"/>
                <a:ext cx="10178082" cy="4914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…|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,…|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…)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6" y="2999666"/>
                <a:ext cx="10178082" cy="491417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76763" y="2065356"/>
                <a:ext cx="23710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63" y="2065356"/>
                <a:ext cx="2371034" cy="461665"/>
              </a:xfrm>
              <a:prstGeom prst="rect">
                <a:avLst/>
              </a:prstGeom>
              <a:blipFill>
                <a:blip r:embed="rId6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ight Brace 25"/>
          <p:cNvSpPr/>
          <p:nvPr/>
        </p:nvSpPr>
        <p:spPr>
          <a:xfrm rot="5400000">
            <a:off x="2407284" y="1629879"/>
            <a:ext cx="137160" cy="379349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517012" y="3600490"/>
            <a:ext cx="191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Preposition Model</a:t>
            </a:r>
          </a:p>
        </p:txBody>
      </p:sp>
      <p:sp>
        <p:nvSpPr>
          <p:cNvPr id="32" name="Right Brace 31"/>
          <p:cNvSpPr/>
          <p:nvPr/>
        </p:nvSpPr>
        <p:spPr>
          <a:xfrm rot="5400000">
            <a:off x="7010400" y="1095845"/>
            <a:ext cx="137160" cy="486156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6445088" y="3601620"/>
            <a:ext cx="1267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Groundings</a:t>
            </a:r>
          </a:p>
        </p:txBody>
      </p:sp>
    </p:spTree>
    <p:extLst>
      <p:ext uri="{BB962C8B-B14F-4D97-AF65-F5344CB8AC3E}">
        <p14:creationId xmlns:p14="http://schemas.microsoft.com/office/powerpoint/2010/main" val="4084148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72926" y="2044542"/>
            <a:ext cx="11734593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2926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411701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-1838960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2756107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1980027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4424648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76763" y="2065356"/>
                <a:ext cx="23710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63" y="2065356"/>
                <a:ext cx="2371034" cy="461665"/>
              </a:xfrm>
              <a:prstGeom prst="rect">
                <a:avLst/>
              </a:prstGeom>
              <a:blipFill>
                <a:blip r:embed="rId5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172926" y="3434026"/>
                <a:ext cx="11734593" cy="9885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…|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)⋅</m:t>
                          </m:r>
                          <m:nary>
                            <m:naryPr>
                              <m:chr m:val="∏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6" y="3434026"/>
                <a:ext cx="11734593" cy="9885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172926" y="2515473"/>
                <a:ext cx="10178082" cy="4914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…|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,…|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…)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6" y="2515473"/>
                <a:ext cx="10178082" cy="491417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ight Brace 40"/>
          <p:cNvSpPr/>
          <p:nvPr/>
        </p:nvSpPr>
        <p:spPr>
          <a:xfrm rot="5400000">
            <a:off x="2407284" y="2587625"/>
            <a:ext cx="137160" cy="379349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523122" y="4558236"/>
            <a:ext cx="191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Preposition Model</a:t>
            </a:r>
          </a:p>
        </p:txBody>
      </p:sp>
      <p:sp>
        <p:nvSpPr>
          <p:cNvPr id="43" name="Right Brace 42"/>
          <p:cNvSpPr/>
          <p:nvPr/>
        </p:nvSpPr>
        <p:spPr>
          <a:xfrm rot="5400000">
            <a:off x="6566916" y="2497075"/>
            <a:ext cx="137160" cy="397459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001393" y="4558236"/>
            <a:ext cx="1267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Groundings</a:t>
            </a:r>
          </a:p>
        </p:txBody>
      </p:sp>
    </p:spTree>
    <p:extLst>
      <p:ext uri="{BB962C8B-B14F-4D97-AF65-F5344CB8AC3E}">
        <p14:creationId xmlns:p14="http://schemas.microsoft.com/office/powerpoint/2010/main" val="2486379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72926" y="2044542"/>
            <a:ext cx="11734593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2926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411701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-1838960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2756107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1980027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4424648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76763" y="2065356"/>
                <a:ext cx="23710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63" y="2065356"/>
                <a:ext cx="2371034" cy="461665"/>
              </a:xfrm>
              <a:prstGeom prst="rect">
                <a:avLst/>
              </a:prstGeom>
              <a:blipFill>
                <a:blip r:embed="rId5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172926" y="3434026"/>
                <a:ext cx="11734593" cy="9885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…|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)⋅</m:t>
                          </m:r>
                          <m:nary>
                            <m:naryPr>
                              <m:chr m:val="∏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6" y="3434026"/>
                <a:ext cx="11734593" cy="9885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172926" y="2515473"/>
                <a:ext cx="10178082" cy="4914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…|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,…|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…)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6" y="2515473"/>
                <a:ext cx="10178082" cy="491417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ight Brace 40"/>
          <p:cNvSpPr/>
          <p:nvPr/>
        </p:nvSpPr>
        <p:spPr>
          <a:xfrm rot="5400000">
            <a:off x="2407284" y="2587625"/>
            <a:ext cx="137160" cy="379349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523122" y="4558236"/>
            <a:ext cx="191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Preposition Model</a:t>
            </a:r>
          </a:p>
        </p:txBody>
      </p:sp>
      <p:sp>
        <p:nvSpPr>
          <p:cNvPr id="26" name="Right Brace 25"/>
          <p:cNvSpPr/>
          <p:nvPr/>
        </p:nvSpPr>
        <p:spPr>
          <a:xfrm rot="5400000">
            <a:off x="5431878" y="3632112"/>
            <a:ext cx="137160" cy="170451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302439" y="4581051"/>
            <a:ext cx="2396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Identify the Preposition</a:t>
            </a:r>
          </a:p>
        </p:txBody>
      </p:sp>
      <p:sp>
        <p:nvSpPr>
          <p:cNvPr id="32" name="Right Brace 31"/>
          <p:cNvSpPr/>
          <p:nvPr/>
        </p:nvSpPr>
        <p:spPr>
          <a:xfrm rot="5400000">
            <a:off x="7596792" y="3447306"/>
            <a:ext cx="137160" cy="207413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6829598" y="4563725"/>
            <a:ext cx="1635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Unigram model</a:t>
            </a: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4648199" y="3711106"/>
            <a:ext cx="1704518" cy="3759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76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72926" y="2044542"/>
            <a:ext cx="11734593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2926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411701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-1838960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2756107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1980027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4424648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76763" y="2065356"/>
                <a:ext cx="23710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63" y="2065356"/>
                <a:ext cx="2371034" cy="461665"/>
              </a:xfrm>
              <a:prstGeom prst="rect">
                <a:avLst/>
              </a:prstGeom>
              <a:blipFill>
                <a:blip r:embed="rId5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172926" y="3434026"/>
                <a:ext cx="11734593" cy="9885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…|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∏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6" y="3434026"/>
                <a:ext cx="11734593" cy="9885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172926" y="2515473"/>
                <a:ext cx="10178082" cy="4914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…|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,…|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…)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6" y="2515473"/>
                <a:ext cx="10178082" cy="491417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ight Brace 40"/>
          <p:cNvSpPr/>
          <p:nvPr/>
        </p:nvSpPr>
        <p:spPr>
          <a:xfrm rot="5400000">
            <a:off x="2407284" y="2587625"/>
            <a:ext cx="137160" cy="379349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523122" y="4558236"/>
            <a:ext cx="191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Preposition Model</a:t>
            </a:r>
          </a:p>
        </p:txBody>
      </p:sp>
      <p:sp>
        <p:nvSpPr>
          <p:cNvPr id="32" name="Right Brace 31"/>
          <p:cNvSpPr/>
          <p:nvPr/>
        </p:nvSpPr>
        <p:spPr>
          <a:xfrm rot="5400000">
            <a:off x="5531460" y="3447306"/>
            <a:ext cx="137160" cy="207413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764266" y="4563725"/>
            <a:ext cx="1635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Unigram model</a:t>
            </a:r>
          </a:p>
        </p:txBody>
      </p:sp>
    </p:spTree>
    <p:extLst>
      <p:ext uri="{BB962C8B-B14F-4D97-AF65-F5344CB8AC3E}">
        <p14:creationId xmlns:p14="http://schemas.microsoft.com/office/powerpoint/2010/main" val="3258752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72926" y="2044542"/>
            <a:ext cx="11734593" cy="3299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2926" y="482917"/>
            <a:ext cx="5496356" cy="1561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411701" y="490938"/>
            <a:ext cx="4064745" cy="1073735"/>
            <a:chOff x="5909306" y="490937"/>
            <a:chExt cx="4064745" cy="2739943"/>
          </a:xfrm>
        </p:grpSpPr>
        <p:sp>
          <p:nvSpPr>
            <p:cNvPr id="25" name="Rectangle 24"/>
            <p:cNvSpPr/>
            <p:nvPr/>
          </p:nvSpPr>
          <p:spPr>
            <a:xfrm>
              <a:off x="8006694" y="500343"/>
              <a:ext cx="1967357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09306" y="490937"/>
              <a:ext cx="1273814" cy="27305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-1838960" y="482918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2756107" y="-1694615"/>
            <a:ext cx="137160" cy="53035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00" y="1096091"/>
                <a:ext cx="49109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/>
          <p:cNvSpPr/>
          <p:nvPr/>
        </p:nvSpPr>
        <p:spPr>
          <a:xfrm rot="5400000">
            <a:off x="1980027" y="930305"/>
            <a:ext cx="137161" cy="127381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954" y="1686357"/>
                <a:ext cx="624145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/>
          <p:cNvSpPr/>
          <p:nvPr/>
        </p:nvSpPr>
        <p:spPr>
          <a:xfrm rot="5400000">
            <a:off x="4424648" y="583995"/>
            <a:ext cx="137160" cy="196643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94" y="1663027"/>
                <a:ext cx="624145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76763" y="2065356"/>
                <a:ext cx="23710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63" y="2065356"/>
                <a:ext cx="2371034" cy="461665"/>
              </a:xfrm>
              <a:prstGeom prst="rect">
                <a:avLst/>
              </a:prstGeom>
              <a:blipFill>
                <a:blip r:embed="rId5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172926" y="3434026"/>
                <a:ext cx="11734593" cy="10118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,…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∏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6" y="3434026"/>
                <a:ext cx="11734593" cy="10118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172926" y="2515473"/>
                <a:ext cx="10178082" cy="4914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…|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,…|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…)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6" y="2515473"/>
                <a:ext cx="10178082" cy="491417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ight Brace 40"/>
          <p:cNvSpPr/>
          <p:nvPr/>
        </p:nvSpPr>
        <p:spPr>
          <a:xfrm rot="5400000">
            <a:off x="1941392" y="3053517"/>
            <a:ext cx="137159" cy="286170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051119" y="4556443"/>
            <a:ext cx="191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Preposition Model</a:t>
            </a:r>
          </a:p>
        </p:txBody>
      </p:sp>
      <p:sp>
        <p:nvSpPr>
          <p:cNvPr id="32" name="Right Brace 31"/>
          <p:cNvSpPr/>
          <p:nvPr/>
        </p:nvSpPr>
        <p:spPr>
          <a:xfrm rot="5400000">
            <a:off x="4563636" y="3447305"/>
            <a:ext cx="137160" cy="207413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814492" y="4556443"/>
            <a:ext cx="1635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Unigram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60437" y="5405853"/>
                <a:ext cx="5050155" cy="12393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US" dirty="0"/>
                  <a:t> is the feature generator.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is the learned feature weight for preposition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a normalizing factor.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dirty="0"/>
                  <a:t> is the set of all objects.</a:t>
                </a: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37" y="5405853"/>
                <a:ext cx="5050155" cy="1239314"/>
              </a:xfrm>
              <a:prstGeom prst="rect">
                <a:avLst/>
              </a:prstGeom>
              <a:blipFill>
                <a:blip r:embed="rId8"/>
                <a:stretch>
                  <a:fillRect t="-1478" b="-7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423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our factorization allows for efficient incremental parsing.</a:t>
            </a:r>
          </a:p>
        </p:txBody>
      </p:sp>
    </p:spTree>
    <p:extLst>
      <p:ext uri="{BB962C8B-B14F-4D97-AF65-F5344CB8AC3E}">
        <p14:creationId xmlns:p14="http://schemas.microsoft.com/office/powerpoint/2010/main" val="1260624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Tree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6797211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6797211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900352"/>
              </p:ext>
            </p:extLst>
          </p:nvPr>
        </p:nvGraphicFramePr>
        <p:xfrm>
          <a:off x="2392679" y="4521200"/>
          <a:ext cx="7406642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1433">
                  <a:extLst>
                    <a:ext uri="{9D8B030D-6E8A-4147-A177-3AD203B41FA5}">
                      <a16:colId xmlns:a16="http://schemas.microsoft.com/office/drawing/2014/main" val="1045213685"/>
                    </a:ext>
                  </a:extLst>
                </a:gridCol>
                <a:gridCol w="838745">
                  <a:extLst>
                    <a:ext uri="{9D8B030D-6E8A-4147-A177-3AD203B41FA5}">
                      <a16:colId xmlns:a16="http://schemas.microsoft.com/office/drawing/2014/main" val="3509200918"/>
                    </a:ext>
                  </a:extLst>
                </a:gridCol>
                <a:gridCol w="1287854">
                  <a:extLst>
                    <a:ext uri="{9D8B030D-6E8A-4147-A177-3AD203B41FA5}">
                      <a16:colId xmlns:a16="http://schemas.microsoft.com/office/drawing/2014/main" val="1329861790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975729075"/>
                    </a:ext>
                  </a:extLst>
                </a:gridCol>
                <a:gridCol w="648689">
                  <a:extLst>
                    <a:ext uri="{9D8B030D-6E8A-4147-A177-3AD203B41FA5}">
                      <a16:colId xmlns:a16="http://schemas.microsoft.com/office/drawing/2014/main" val="505807151"/>
                    </a:ext>
                  </a:extLst>
                </a:gridCol>
                <a:gridCol w="714827">
                  <a:extLst>
                    <a:ext uri="{9D8B030D-6E8A-4147-A177-3AD203B41FA5}">
                      <a16:colId xmlns:a16="http://schemas.microsoft.com/office/drawing/2014/main" val="3181420069"/>
                    </a:ext>
                  </a:extLst>
                </a:gridCol>
                <a:gridCol w="666425">
                  <a:extLst>
                    <a:ext uri="{9D8B030D-6E8A-4147-A177-3AD203B41FA5}">
                      <a16:colId xmlns:a16="http://schemas.microsoft.com/office/drawing/2014/main" val="102574149"/>
                    </a:ext>
                  </a:extLst>
                </a:gridCol>
                <a:gridCol w="796609">
                  <a:extLst>
                    <a:ext uri="{9D8B030D-6E8A-4147-A177-3AD203B41FA5}">
                      <a16:colId xmlns:a16="http://schemas.microsoft.com/office/drawing/2014/main" val="126731847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20672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132"/>
                  </a:ext>
                </a:extLst>
              </a:tr>
            </a:tbl>
          </a:graphicData>
        </a:graphic>
      </p:graphicFrame>
      <p:sp>
        <p:nvSpPr>
          <p:cNvPr id="22" name="Rectangle 21"/>
          <p:cNvSpPr/>
          <p:nvPr/>
        </p:nvSpPr>
        <p:spPr>
          <a:xfrm>
            <a:off x="6695440" y="3444687"/>
            <a:ext cx="12879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between</a:t>
            </a:r>
          </a:p>
        </p:txBody>
      </p:sp>
      <p:cxnSp>
        <p:nvCxnSpPr>
          <p:cNvPr id="30" name="Straight Connector 29"/>
          <p:cNvCxnSpPr>
            <a:endCxn id="22" idx="2"/>
          </p:cNvCxnSpPr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39431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22" idx="0"/>
          </p:cNvCxnSpPr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3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3436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503920" y="4518048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6062181" y="4517250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110919" y="455023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Tree Structure – Step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16456"/>
            <a:ext cx="1009750" cy="6149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19110" y="3916456"/>
            <a:ext cx="1377851" cy="625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42" idx="2"/>
          </p:cNvCxnSpPr>
          <p:nvPr/>
        </p:nvCxnSpPr>
        <p:spPr>
          <a:xfrm flipH="1">
            <a:off x="3474140" y="2256969"/>
            <a:ext cx="1646500" cy="975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2" idx="2"/>
          </p:cNvCxnSpPr>
          <p:nvPr/>
        </p:nvCxnSpPr>
        <p:spPr>
          <a:xfrm>
            <a:off x="5120640" y="2256969"/>
            <a:ext cx="2198470" cy="12065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577080" y="1795304"/>
                <a:ext cx="108712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080" y="1795304"/>
                <a:ext cx="108712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77520" y="4521200"/>
            <a:ext cx="1915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Use the unigram language model to convert each grounding to a distribution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23120" y="3444686"/>
            <a:ext cx="2225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the preposition model to generate a distribution using prepositions.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1355286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1355286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23728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110919" y="455023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095590" y="3463509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Tree Structure – Step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/>
          <p:cNvCxnSpPr>
            <a:endCxn id="25" idx="4"/>
          </p:cNvCxnSpPr>
          <p:nvPr/>
        </p:nvCxnSpPr>
        <p:spPr>
          <a:xfrm flipV="1">
            <a:off x="6309360" y="3916456"/>
            <a:ext cx="1009750" cy="6149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25" idx="4"/>
          </p:cNvCxnSpPr>
          <p:nvPr/>
        </p:nvCxnSpPr>
        <p:spPr>
          <a:xfrm flipH="1" flipV="1">
            <a:off x="7319110" y="3916456"/>
            <a:ext cx="1377851" cy="625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42" idx="2"/>
          </p:cNvCxnSpPr>
          <p:nvPr/>
        </p:nvCxnSpPr>
        <p:spPr>
          <a:xfrm flipH="1">
            <a:off x="3474140" y="2256969"/>
            <a:ext cx="1646500" cy="975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2" idx="2"/>
            <a:endCxn id="25" idx="0"/>
          </p:cNvCxnSpPr>
          <p:nvPr/>
        </p:nvCxnSpPr>
        <p:spPr>
          <a:xfrm>
            <a:off x="5120640" y="2256969"/>
            <a:ext cx="2198470" cy="12065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577080" y="1795304"/>
                <a:ext cx="108712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080" y="1795304"/>
                <a:ext cx="108712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77520" y="4521200"/>
            <a:ext cx="1915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Use the unigram language model to convert each grounding to a distribution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23120" y="3444686"/>
            <a:ext cx="2225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the preposition model to generate a distribution using prepositions.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03904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State-of-the-art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Citation</a:t>
            </a:r>
          </a:p>
          <a:p>
            <a:pPr lvl="1"/>
            <a:r>
              <a:rPr lang="en-US" dirty="0"/>
              <a:t>Tellex et al. 2011;</a:t>
            </a:r>
          </a:p>
          <a:p>
            <a:pPr lvl="1"/>
            <a:r>
              <a:rPr lang="en-US" dirty="0" err="1"/>
              <a:t>Matuszek</a:t>
            </a:r>
            <a:r>
              <a:rPr lang="en-US" dirty="0"/>
              <a:t> et al. 2012;</a:t>
            </a:r>
          </a:p>
          <a:p>
            <a:pPr lvl="1"/>
            <a:r>
              <a:rPr lang="en-US" dirty="0" err="1"/>
              <a:t>Artzi</a:t>
            </a:r>
            <a:r>
              <a:rPr lang="en-US" dirty="0"/>
              <a:t> and </a:t>
            </a:r>
            <a:r>
              <a:rPr lang="en-US" dirty="0" err="1"/>
              <a:t>Zettlemoyer</a:t>
            </a:r>
            <a:r>
              <a:rPr lang="en-US" dirty="0"/>
              <a:t> 2013;</a:t>
            </a:r>
          </a:p>
          <a:p>
            <a:pPr lvl="1"/>
            <a:r>
              <a:rPr lang="en-US" dirty="0"/>
              <a:t>Fang, </a:t>
            </a:r>
            <a:r>
              <a:rPr lang="en-US" dirty="0" err="1"/>
              <a:t>Doering</a:t>
            </a:r>
            <a:r>
              <a:rPr lang="en-US" dirty="0"/>
              <a:t>, and Chai 2015</a:t>
            </a:r>
          </a:p>
          <a:p>
            <a:r>
              <a:rPr lang="en-US" dirty="0"/>
              <a:t>Batch-mode</a:t>
            </a:r>
          </a:p>
          <a:p>
            <a:pPr lvl="1"/>
            <a:r>
              <a:rPr lang="en-US" dirty="0"/>
              <a:t>requires waiting for the complete utterance,</a:t>
            </a:r>
          </a:p>
          <a:p>
            <a:pPr lvl="1"/>
            <a:r>
              <a:rPr lang="en-US" dirty="0"/>
              <a:t>G3 system can take up to 30 seconds</a:t>
            </a:r>
          </a:p>
        </p:txBody>
      </p:sp>
    </p:spTree>
    <p:extLst>
      <p:ext uri="{BB962C8B-B14F-4D97-AF65-F5344CB8AC3E}">
        <p14:creationId xmlns:p14="http://schemas.microsoft.com/office/powerpoint/2010/main" val="4233259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897120" y="183160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Tree Structure – Step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16456"/>
            <a:ext cx="1009750" cy="6149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19110" y="3916456"/>
            <a:ext cx="1377851" cy="625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42" idx="2"/>
          </p:cNvCxnSpPr>
          <p:nvPr/>
        </p:nvCxnSpPr>
        <p:spPr>
          <a:xfrm flipH="1">
            <a:off x="3474140" y="2256969"/>
            <a:ext cx="1646500" cy="975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2" idx="2"/>
          </p:cNvCxnSpPr>
          <p:nvPr/>
        </p:nvCxnSpPr>
        <p:spPr>
          <a:xfrm>
            <a:off x="5120640" y="2256969"/>
            <a:ext cx="2198470" cy="12065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577080" y="1795304"/>
                <a:ext cx="108712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080" y="1795304"/>
                <a:ext cx="108712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77520" y="4521200"/>
            <a:ext cx="1915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Use the unigram language model to convert each grounding to a distribution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23120" y="3444686"/>
            <a:ext cx="2225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the preposition model to generate a distribution using prepositions.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64144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3110919" y="454007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807313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807313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5" name="Rectangle 4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1882896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3110919" y="454007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603501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603501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15" name="Rectangle 14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9434104"/>
                  </p:ext>
                </p:extLst>
              </p:nvPr>
            </p:nvGraphicFramePr>
            <p:xfrm>
              <a:off x="2392679" y="4521200"/>
              <a:ext cx="7406642" cy="3962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9434104"/>
                  </p:ext>
                </p:extLst>
              </p:nvPr>
            </p:nvGraphicFramePr>
            <p:xfrm>
              <a:off x="2392679" y="4521200"/>
              <a:ext cx="7406642" cy="3962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r="-280000" b="-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185355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7587868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7587868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/>
          <p:cNvSpPr/>
          <p:nvPr/>
        </p:nvSpPr>
        <p:spPr>
          <a:xfrm>
            <a:off x="7115911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8" name="Rectangle 27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5075494"/>
                  </p:ext>
                </p:extLst>
              </p:nvPr>
            </p:nvGraphicFramePr>
            <p:xfrm>
              <a:off x="2392679" y="4521200"/>
              <a:ext cx="7406642" cy="3962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5075494"/>
                  </p:ext>
                </p:extLst>
              </p:nvPr>
            </p:nvGraphicFramePr>
            <p:xfrm>
              <a:off x="2392679" y="4521200"/>
              <a:ext cx="7406642" cy="3962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999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115911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055360" y="4531359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451810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4518104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2447999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2447999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0936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115911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055360" y="4531359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8790328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8790328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6017622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6017622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6079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9994762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9994762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236020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236020"/>
                  </p:ext>
                </p:extLst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6154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115911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503920" y="455023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5662880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5662880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39431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8579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115911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503920" y="455023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3006233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3006233"/>
                  </p:ext>
                </p:extLst>
              </p:nvPr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39431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4044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343399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115911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856479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731760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503920" y="455023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64199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53639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392679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6309360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7339431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474139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474139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0000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1795304"/>
                <a:ext cx="412551" cy="461665"/>
              </a:xfrm>
              <a:prstGeom prst="rect">
                <a:avLst/>
              </a:prstGeom>
              <a:blipFill>
                <a:blip r:embed="rId4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0441053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83" y="3479855"/>
                <a:ext cx="120789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392679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094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Set Example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Incremental evaluation of example #368 from the test set.</a:t>
            </a:r>
          </a:p>
        </p:txBody>
      </p:sp>
    </p:spTree>
    <p:extLst>
      <p:ext uri="{BB962C8B-B14F-4D97-AF65-F5344CB8AC3E}">
        <p14:creationId xmlns:p14="http://schemas.microsoft.com/office/powerpoint/2010/main" val="3552166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6470784" y="3444687"/>
            <a:ext cx="5379721" cy="26482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9243296" y="3443351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983864" y="1759197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859145" y="4521200"/>
            <a:ext cx="199136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0631305" y="4550233"/>
            <a:ext cx="447040" cy="4529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791584" y="4531360"/>
            <a:ext cx="1244601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581024" y="4531360"/>
            <a:ext cx="1828800" cy="1561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Parsing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690419"/>
                  </p:ext>
                </p:extLst>
              </p:nvPr>
            </p:nvGraphicFramePr>
            <p:xfrm>
              <a:off x="4520064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690419"/>
                  </p:ext>
                </p:extLst>
              </p:nvPr>
            </p:nvGraphicFramePr>
            <p:xfrm>
              <a:off x="4520064" y="5648960"/>
              <a:ext cx="7406642" cy="91440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111433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838745">
                      <a:extLst>
                        <a:ext uri="{9D8B030D-6E8A-4147-A177-3AD203B41FA5}">
                          <a16:colId xmlns:a16="http://schemas.microsoft.com/office/drawing/2014/main" val="3509200918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648689">
                      <a:extLst>
                        <a:ext uri="{9D8B030D-6E8A-4147-A177-3AD203B41FA5}">
                          <a16:colId xmlns:a16="http://schemas.microsoft.com/office/drawing/2014/main" val="505807151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666425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  <a:gridCol w="796609">
                      <a:extLst>
                        <a:ext uri="{9D8B030D-6E8A-4147-A177-3AD203B41FA5}">
                          <a16:colId xmlns:a16="http://schemas.microsoft.com/office/drawing/2014/main" val="1267318475"/>
                        </a:ext>
                      </a:extLst>
                    </a:gridCol>
                    <a:gridCol w="675635">
                      <a:extLst>
                        <a:ext uri="{9D8B030D-6E8A-4147-A177-3AD203B41FA5}">
                          <a16:colId xmlns:a16="http://schemas.microsoft.com/office/drawing/2014/main" val="2067241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cube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between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tape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roll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0667" r="-56813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1884" t="-110667" r="-6492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943" t="-110667" r="-32264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073" t="-110667" r="-52752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065" t="-110667" r="-43738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9316" t="-110667" r="-300000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3578" t="-110667" r="-222018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3511" t="-110667" r="-8473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5495" t="-110667" b="-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4606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8436745" y="3906352"/>
            <a:ext cx="1030071" cy="6250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9466816" y="3906352"/>
            <a:ext cx="1357530" cy="635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5601524" y="3232328"/>
            <a:ext cx="0" cy="1309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5601524" y="2194560"/>
            <a:ext cx="1605861" cy="10377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207385" y="2194560"/>
            <a:ext cx="2259431" cy="1250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7041749" y="1795304"/>
                <a:ext cx="4125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749" y="1795304"/>
                <a:ext cx="412551" cy="461665"/>
              </a:xfrm>
              <a:prstGeom prst="rect">
                <a:avLst/>
              </a:prstGeom>
              <a:blipFill>
                <a:blip r:embed="rId3"/>
                <a:stretch>
                  <a:fillRect l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2568438" y="1680531"/>
            <a:ext cx="1378454" cy="1225230"/>
            <a:chOff x="10441053" y="1680531"/>
            <a:chExt cx="1378454" cy="1225230"/>
          </a:xfrm>
        </p:grpSpPr>
        <p:sp>
          <p:nvSpPr>
            <p:cNvPr id="27" name="Rectangle 26"/>
            <p:cNvSpPr/>
            <p:nvPr/>
          </p:nvSpPr>
          <p:spPr>
            <a:xfrm>
              <a:off x="10441053" y="1680531"/>
              <a:ext cx="1378454" cy="12252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0906760" y="1741613"/>
              <a:ext cx="447040" cy="45294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41053" y="2194560"/>
              <a:ext cx="1378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Recomputed</a:t>
              </a:r>
            </a:p>
            <a:p>
              <a:pPr algn="ctr"/>
              <a:r>
                <a:rPr lang="en-US" dirty="0"/>
                <a:t>this step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8862868" y="3479855"/>
                <a:ext cx="1207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2868" y="3479855"/>
                <a:ext cx="1207895" cy="400110"/>
              </a:xfrm>
              <a:prstGeom prst="rect">
                <a:avLst/>
              </a:prstGeom>
              <a:blipFill>
                <a:blip r:embed="rId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0526970"/>
                  </p:ext>
                </p:extLst>
              </p:nvPr>
            </p:nvGraphicFramePr>
            <p:xfrm>
              <a:off x="4520064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0526970"/>
                  </p:ext>
                </p:extLst>
              </p:nvPr>
            </p:nvGraphicFramePr>
            <p:xfrm>
              <a:off x="4520064" y="4521200"/>
              <a:ext cx="7406642" cy="409512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1950178">
                      <a:extLst>
                        <a:ext uri="{9D8B030D-6E8A-4147-A177-3AD203B41FA5}">
                          <a16:colId xmlns:a16="http://schemas.microsoft.com/office/drawing/2014/main" val="1045213685"/>
                        </a:ext>
                      </a:extLst>
                    </a:gridCol>
                    <a:gridCol w="1287854">
                      <a:extLst>
                        <a:ext uri="{9D8B030D-6E8A-4147-A177-3AD203B41FA5}">
                          <a16:colId xmlns:a16="http://schemas.microsoft.com/office/drawing/2014/main" val="1329861790"/>
                        </a:ext>
                      </a:extLst>
                    </a:gridCol>
                    <a:gridCol w="1315114">
                      <a:extLst>
                        <a:ext uri="{9D8B030D-6E8A-4147-A177-3AD203B41FA5}">
                          <a16:colId xmlns:a16="http://schemas.microsoft.com/office/drawing/2014/main" val="1975729075"/>
                        </a:ext>
                      </a:extLst>
                    </a:gridCol>
                    <a:gridCol w="714827">
                      <a:extLst>
                        <a:ext uri="{9D8B030D-6E8A-4147-A177-3AD203B41FA5}">
                          <a16:colId xmlns:a16="http://schemas.microsoft.com/office/drawing/2014/main" val="3181420069"/>
                        </a:ext>
                      </a:extLst>
                    </a:gridCol>
                    <a:gridCol w="2138669">
                      <a:extLst>
                        <a:ext uri="{9D8B030D-6E8A-4147-A177-3AD203B41FA5}">
                          <a16:colId xmlns:a16="http://schemas.microsoft.com/office/drawing/2014/main" val="102574149"/>
                        </a:ext>
                      </a:extLst>
                    </a:gridCol>
                  </a:tblGrid>
                  <a:tr h="409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r="-280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296" r="-216667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6439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4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1" name="TextBox 30"/>
          <p:cNvSpPr txBox="1"/>
          <p:nvPr/>
        </p:nvSpPr>
        <p:spPr>
          <a:xfrm>
            <a:off x="915831" y="3563757"/>
            <a:ext cx="3007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Maximum depth of 3, which limits the work done per step.</a:t>
            </a:r>
          </a:p>
        </p:txBody>
      </p:sp>
      <p:sp>
        <p:nvSpPr>
          <p:cNvPr id="38" name="Left Brace 37"/>
          <p:cNvSpPr/>
          <p:nvPr/>
        </p:nvSpPr>
        <p:spPr>
          <a:xfrm>
            <a:off x="3999391" y="1741613"/>
            <a:ext cx="218439" cy="4341212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4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78000"/>
              </a:lnSpc>
              <a:buNone/>
            </a:pPr>
            <a:r>
              <a:rPr lang="en-US" sz="2000" dirty="0" err="1">
                <a:latin typeface="Consolas" panose="020B0609020204030204" pitchFamily="49" charset="0"/>
              </a:rPr>
              <a:t>obj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IncrementalParser</a:t>
            </a:r>
            <a:r>
              <a:rPr lang="en-US" sz="2000" dirty="0">
                <a:latin typeface="Consolas" panose="020B0609020204030204" pitchFamily="49" charset="0"/>
              </a:rPr>
              <a:t>(scene):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</a:rPr>
              <a:t>var</a:t>
            </a:r>
            <a:r>
              <a:rPr lang="en-US" sz="2000" dirty="0">
                <a:latin typeface="Consolas" panose="020B0609020204030204" pitchFamily="49" charset="0"/>
              </a:rPr>
              <a:t> cache, sentence;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</a:rPr>
              <a:t>	fun update(w):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</a:rPr>
              <a:t>		sentence 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sz="2000" dirty="0">
                <a:latin typeface="Consolas" panose="020B0609020204030204" pitchFamily="49" charset="0"/>
              </a:rPr>
              <a:t>sentence + w;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</a:rPr>
              <a:t>		tags 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sz="2000" dirty="0" err="1">
                <a:latin typeface="Consolas" panose="020B0609020204030204" pitchFamily="49" charset="0"/>
                <a:sym typeface="Wingdings" panose="05000000000000000000" pitchFamily="2" charset="2"/>
              </a:rPr>
              <a:t>getTagsFromSentence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en-US" sz="2000" dirty="0">
                <a:latin typeface="Consolas" panose="020B0609020204030204" pitchFamily="49" charset="0"/>
              </a:rPr>
              <a:t>sentence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);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</a:rPr>
              <a:t>		tree 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sz="2000" dirty="0" err="1">
                <a:latin typeface="Consolas" panose="020B0609020204030204" pitchFamily="49" charset="0"/>
                <a:sym typeface="Wingdings" panose="05000000000000000000" pitchFamily="2" charset="2"/>
              </a:rPr>
              <a:t>convertTagsToTree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en-US" sz="2000" dirty="0">
                <a:latin typeface="Consolas" panose="020B0609020204030204" pitchFamily="49" charset="0"/>
              </a:rPr>
              <a:t>tags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);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		</a:t>
            </a:r>
            <a:r>
              <a:rPr lang="en-US" sz="2000" dirty="0" err="1">
                <a:latin typeface="Consolas" panose="020B0609020204030204" pitchFamily="49" charset="0"/>
                <a:sym typeface="Wingdings" panose="05000000000000000000" pitchFamily="2" charset="2"/>
              </a:rPr>
              <a:t>dist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  new Distribution(UNIFORM);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		for node in tree: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			if node not in cache: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				</a:t>
            </a:r>
            <a:r>
              <a:rPr lang="en-US" sz="2000" dirty="0" err="1">
                <a:latin typeface="Consolas" panose="020B0609020204030204" pitchFamily="49" charset="0"/>
                <a:sym typeface="Wingdings" panose="05000000000000000000" pitchFamily="2" charset="2"/>
              </a:rPr>
              <a:t>cache.add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en-US" sz="2000" dirty="0" err="1">
                <a:latin typeface="Consolas" panose="020B0609020204030204" pitchFamily="49" charset="0"/>
                <a:sym typeface="Wingdings" panose="05000000000000000000" pitchFamily="2" charset="2"/>
              </a:rPr>
              <a:t>evaluateNode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(node));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			</a:t>
            </a:r>
            <a:r>
              <a:rPr lang="en-US" sz="2000" dirty="0" err="1">
                <a:latin typeface="Consolas" panose="020B0609020204030204" pitchFamily="49" charset="0"/>
                <a:sym typeface="Wingdings" panose="05000000000000000000" pitchFamily="2" charset="2"/>
              </a:rPr>
              <a:t>dist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  </a:t>
            </a:r>
            <a:r>
              <a:rPr lang="en-US" sz="2000" dirty="0" err="1">
                <a:latin typeface="Consolas" panose="020B0609020204030204" pitchFamily="49" charset="0"/>
                <a:sym typeface="Wingdings" panose="05000000000000000000" pitchFamily="2" charset="2"/>
              </a:rPr>
              <a:t>takeJointDistribution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en-US" sz="2000" dirty="0" err="1">
                <a:latin typeface="Consolas" panose="020B0609020204030204" pitchFamily="49" charset="0"/>
                <a:sym typeface="Wingdings" panose="05000000000000000000" pitchFamily="2" charset="2"/>
              </a:rPr>
              <a:t>dist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, </a:t>
            </a:r>
            <a:r>
              <a:rPr lang="en-US" sz="2000" dirty="0" err="1">
                <a:latin typeface="Consolas" panose="020B0609020204030204" pitchFamily="49" charset="0"/>
                <a:sym typeface="Wingdings" panose="05000000000000000000" pitchFamily="2" charset="2"/>
              </a:rPr>
              <a:t>cache.get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(node));</a:t>
            </a:r>
          </a:p>
          <a:p>
            <a:pPr marL="0" indent="0">
              <a:lnSpc>
                <a:spcPct val="78000"/>
              </a:lnSpc>
              <a:buNone/>
            </a:pP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		return </a:t>
            </a:r>
            <a:r>
              <a:rPr lang="en-US" sz="2000" dirty="0" err="1">
                <a:latin typeface="Consolas" panose="020B0609020204030204" pitchFamily="49" charset="0"/>
                <a:sym typeface="Wingdings" panose="05000000000000000000" pitchFamily="2" charset="2"/>
              </a:rPr>
              <a:t>dist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;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026401" y="3223492"/>
            <a:ext cx="3327400" cy="3879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Conditional Random Fields</a:t>
            </a:r>
          </a:p>
        </p:txBody>
      </p:sp>
      <p:sp>
        <p:nvSpPr>
          <p:cNvPr id="8" name="Rectangle 7"/>
          <p:cNvSpPr/>
          <p:nvPr/>
        </p:nvSpPr>
        <p:spPr>
          <a:xfrm>
            <a:off x="7213601" y="3613367"/>
            <a:ext cx="4140200" cy="3879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Deterministic transformation.</a:t>
            </a:r>
          </a:p>
        </p:txBody>
      </p:sp>
      <p:sp>
        <p:nvSpPr>
          <p:cNvPr id="9" name="Rectangle 8"/>
          <p:cNvSpPr/>
          <p:nvPr/>
        </p:nvSpPr>
        <p:spPr>
          <a:xfrm>
            <a:off x="5172364" y="4339034"/>
            <a:ext cx="6181436" cy="3879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Resolve each node, bottom-up, using the model.</a:t>
            </a:r>
          </a:p>
        </p:txBody>
      </p:sp>
    </p:spTree>
    <p:extLst>
      <p:ext uri="{BB962C8B-B14F-4D97-AF65-F5344CB8AC3E}">
        <p14:creationId xmlns:p14="http://schemas.microsoft.com/office/powerpoint/2010/main" val="87711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Rectangle 4"/>
          <p:cNvSpPr/>
          <p:nvPr/>
        </p:nvSpPr>
        <p:spPr>
          <a:xfrm>
            <a:off x="-176463" y="686162"/>
            <a:ext cx="12544926" cy="683491"/>
          </a:xfrm>
          <a:prstGeom prst="rect">
            <a:avLst/>
          </a:prstGeom>
          <a:solidFill>
            <a:schemeClr val="bg1">
              <a:alpha val="34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Turk Tasks</a:t>
            </a:r>
          </a:p>
        </p:txBody>
      </p:sp>
    </p:spTree>
    <p:extLst>
      <p:ext uri="{BB962C8B-B14F-4D97-AF65-F5344CB8AC3E}">
        <p14:creationId xmlns:p14="http://schemas.microsoft.com/office/powerpoint/2010/main" val="3357556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679"/>
            <a:ext cx="12192000" cy="5679179"/>
          </a:xfrm>
        </p:spPr>
      </p:pic>
    </p:spTree>
    <p:extLst>
      <p:ext uri="{BB962C8B-B14F-4D97-AF65-F5344CB8AC3E}">
        <p14:creationId xmlns:p14="http://schemas.microsoft.com/office/powerpoint/2010/main" val="27866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21" y="1257299"/>
            <a:ext cx="11081758" cy="434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2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33" y="641837"/>
            <a:ext cx="10799134" cy="557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Analysis: Incorrect &amp; Imprecise Data </a:t>
            </a:r>
          </a:p>
        </p:txBody>
      </p:sp>
      <p:sp>
        <p:nvSpPr>
          <p:cNvPr id="7" name="Rectangle 6"/>
          <p:cNvSpPr/>
          <p:nvPr/>
        </p:nvSpPr>
        <p:spPr>
          <a:xfrm>
            <a:off x="1695450" y="4810125"/>
            <a:ext cx="8801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Kp-Regular"/>
              </a:rPr>
              <a:t>We test the correctness of our model on subsets of the test set.</a:t>
            </a:r>
          </a:p>
          <a:p>
            <a:pPr algn="ctr"/>
            <a:endParaRPr lang="en-US" dirty="0">
              <a:latin typeface="Kp-Regular"/>
            </a:endParaRPr>
          </a:p>
          <a:p>
            <a:pPr algn="ctr"/>
            <a:r>
              <a:rPr lang="en-US" i="1" dirty="0">
                <a:latin typeface="Kp-Regular"/>
              </a:rPr>
              <a:t>r</a:t>
            </a:r>
            <a:r>
              <a:rPr lang="en-US" dirty="0">
                <a:latin typeface="Kp-Regular"/>
              </a:rPr>
              <a:t> is the number of human raters that have correctly identified the target.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862" y="2111270"/>
            <a:ext cx="9132276" cy="262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4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 the toy and the tape roll”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" name="Oval 1"/>
          <p:cNvSpPr/>
          <p:nvPr/>
        </p:nvSpPr>
        <p:spPr>
          <a:xfrm>
            <a:off x="5962613" y="3059930"/>
            <a:ext cx="764930" cy="76493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4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105" name="Group 104"/>
          <p:cNvGrpSpPr/>
          <p:nvPr/>
        </p:nvGrpSpPr>
        <p:grpSpPr>
          <a:xfrm>
            <a:off x="11233053" y="3428100"/>
            <a:ext cx="274320" cy="914400"/>
            <a:chOff x="1585732" y="4709318"/>
            <a:chExt cx="274320" cy="914400"/>
          </a:xfrm>
        </p:grpSpPr>
        <p:sp>
          <p:nvSpPr>
            <p:cNvPr id="106" name="Rectangle 10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9492732" y="2138346"/>
            <a:ext cx="274320" cy="914400"/>
            <a:chOff x="1585732" y="4709318"/>
            <a:chExt cx="274320" cy="914400"/>
          </a:xfrm>
        </p:grpSpPr>
        <p:sp>
          <p:nvSpPr>
            <p:cNvPr id="103" name="Rectangle 10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9767052" y="1147530"/>
            <a:ext cx="274320" cy="914400"/>
            <a:chOff x="1585732" y="4709318"/>
            <a:chExt cx="274320" cy="914400"/>
          </a:xfrm>
        </p:grpSpPr>
        <p:sp>
          <p:nvSpPr>
            <p:cNvPr id="100" name="Rectangle 99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8280827" y="1763198"/>
            <a:ext cx="274320" cy="914400"/>
            <a:chOff x="1585732" y="4709318"/>
            <a:chExt cx="274320" cy="914400"/>
          </a:xfrm>
        </p:grpSpPr>
        <p:sp>
          <p:nvSpPr>
            <p:cNvPr id="97" name="Rectangle 9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8555147" y="3052729"/>
            <a:ext cx="274320" cy="914400"/>
            <a:chOff x="1585732" y="4709318"/>
            <a:chExt cx="274320" cy="914400"/>
          </a:xfrm>
        </p:grpSpPr>
        <p:sp>
          <p:nvSpPr>
            <p:cNvPr id="94" name="Rectangle 93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8218550" y="4244423"/>
            <a:ext cx="274320" cy="914400"/>
            <a:chOff x="1585732" y="4709318"/>
            <a:chExt cx="274320" cy="914400"/>
          </a:xfrm>
        </p:grpSpPr>
        <p:sp>
          <p:nvSpPr>
            <p:cNvPr id="91" name="Rectangle 90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6795171" y="2965759"/>
            <a:ext cx="274320" cy="914400"/>
            <a:chOff x="1585732" y="4709318"/>
            <a:chExt cx="274320" cy="914400"/>
          </a:xfrm>
        </p:grpSpPr>
        <p:sp>
          <p:nvSpPr>
            <p:cNvPr id="88" name="Rectangle 8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244681" y="3891607"/>
            <a:ext cx="274320" cy="914400"/>
            <a:chOff x="1585732" y="4709318"/>
            <a:chExt cx="274320" cy="914400"/>
          </a:xfrm>
        </p:grpSpPr>
        <p:sp>
          <p:nvSpPr>
            <p:cNvPr id="85" name="Rectangle 84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389430" y="2047595"/>
            <a:ext cx="274320" cy="914400"/>
            <a:chOff x="1585732" y="4709318"/>
            <a:chExt cx="274320" cy="914400"/>
          </a:xfrm>
        </p:grpSpPr>
        <p:sp>
          <p:nvSpPr>
            <p:cNvPr id="82" name="Rectangle 8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205987" y="2037121"/>
            <a:ext cx="274320" cy="914400"/>
            <a:chOff x="1585732" y="4709318"/>
            <a:chExt cx="274320" cy="914400"/>
          </a:xfrm>
        </p:grpSpPr>
        <p:sp>
          <p:nvSpPr>
            <p:cNvPr id="79" name="Rectangle 7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</p:grpSpPr>
        <p:sp>
          <p:nvSpPr>
            <p:cNvPr id="76" name="Rectangle 7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1754647" y="3178653"/>
            <a:ext cx="274320" cy="914400"/>
            <a:chOff x="1585732" y="4709318"/>
            <a:chExt cx="274320" cy="914400"/>
          </a:xfrm>
        </p:grpSpPr>
        <p:sp>
          <p:nvSpPr>
            <p:cNvPr id="73" name="Rectangle 7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1633237" y="2105188"/>
            <a:ext cx="274320" cy="914400"/>
            <a:chOff x="1585732" y="4709318"/>
            <a:chExt cx="274320" cy="914400"/>
          </a:xfrm>
        </p:grpSpPr>
        <p:sp>
          <p:nvSpPr>
            <p:cNvPr id="70" name="Rectangle 69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347241" y="3859478"/>
            <a:ext cx="274320" cy="914400"/>
            <a:chOff x="1585732" y="4709318"/>
            <a:chExt cx="274320" cy="914400"/>
          </a:xfrm>
        </p:grpSpPr>
        <p:sp>
          <p:nvSpPr>
            <p:cNvPr id="67" name="Rectangle 6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66958" y="1681129"/>
            <a:ext cx="274320" cy="914400"/>
            <a:chOff x="1585732" y="4709318"/>
            <a:chExt cx="274320" cy="914400"/>
          </a:xfrm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5561860"/>
              <a:ext cx="274320" cy="54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98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1179186" y="2583616"/>
            <a:ext cx="1415280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16%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020631" y="4124046"/>
            <a:ext cx="1415280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16%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629036" y="1459416"/>
            <a:ext cx="1415280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16%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222985" y="2349575"/>
            <a:ext cx="1415280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16%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648070" y="3669627"/>
            <a:ext cx="1415280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16%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922252" y="1553820"/>
            <a:ext cx="1415280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16%</a:t>
            </a:r>
          </a:p>
        </p:txBody>
      </p:sp>
    </p:spTree>
    <p:extLst>
      <p:ext uri="{BB962C8B-B14F-4D97-AF65-F5344CB8AC3E}">
        <p14:creationId xmlns:p14="http://schemas.microsoft.com/office/powerpoint/2010/main" val="408636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447141" y="2706727"/>
            <a:ext cx="879370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800" dirty="0"/>
              <a:t>16%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288586" y="4247157"/>
            <a:ext cx="879370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800" dirty="0"/>
              <a:t>16%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896991" y="1582527"/>
            <a:ext cx="879370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800" dirty="0"/>
              <a:t>16%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90940" y="2472686"/>
            <a:ext cx="879370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800" dirty="0"/>
              <a:t>16%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916025" y="3792738"/>
            <a:ext cx="879370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800" dirty="0"/>
              <a:t>16%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190207" y="1676931"/>
            <a:ext cx="879370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800" dirty="0"/>
              <a:t>16%</a:t>
            </a:r>
          </a:p>
        </p:txBody>
      </p:sp>
    </p:spTree>
    <p:extLst>
      <p:ext uri="{BB962C8B-B14F-4D97-AF65-F5344CB8AC3E}">
        <p14:creationId xmlns:p14="http://schemas.microsoft.com/office/powerpoint/2010/main" val="297608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t="13469" r="8759" b="87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492732" y="2138329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8550" y="4248736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85732" y="4709318"/>
              <a:ext cx="274320" cy="777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793465" y="296189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ectangle 45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5732" y="4709318"/>
              <a:ext cx="274320" cy="731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199516" y="2046263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85732" y="4709318"/>
              <a:ext cx="274320" cy="768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54647" y="3181554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7" name="Rectangle 36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85732" y="4709318"/>
              <a:ext cx="274320" cy="7498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7241" y="5954649"/>
            <a:ext cx="1184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“Orange cube between—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6511" y="3599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7794" y="4990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134" y="2318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4235" y="3257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9122" y="4524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15992" y="2410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85732" y="4709318"/>
            <a:ext cx="274320" cy="914400"/>
            <a:chOff x="1585732" y="4709318"/>
            <a:chExt cx="274320" cy="914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Rectangle 17"/>
            <p:cNvSpPr/>
            <p:nvPr/>
          </p:nvSpPr>
          <p:spPr>
            <a:xfrm>
              <a:off x="1585732" y="4709318"/>
              <a:ext cx="274320" cy="91440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85732" y="4709318"/>
              <a:ext cx="274320" cy="7863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288586" y="2583616"/>
            <a:ext cx="1196480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17%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30031" y="4124046"/>
            <a:ext cx="1196480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14%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738436" y="1459416"/>
            <a:ext cx="1196480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16%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332385" y="2349575"/>
            <a:ext cx="1196480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20%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757470" y="3669627"/>
            <a:ext cx="1196480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15%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031652" y="1553820"/>
            <a:ext cx="1196480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15%</a:t>
            </a:r>
          </a:p>
        </p:txBody>
      </p:sp>
    </p:spTree>
    <p:extLst>
      <p:ext uri="{BB962C8B-B14F-4D97-AF65-F5344CB8AC3E}">
        <p14:creationId xmlns:p14="http://schemas.microsoft.com/office/powerpoint/2010/main" val="67929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5332</TotalTime>
  <Words>811</Words>
  <Application>Microsoft Office PowerPoint</Application>
  <PresentationFormat>Widescreen</PresentationFormat>
  <Paragraphs>637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Consolas</vt:lpstr>
      <vt:lpstr>Kp-Regular</vt:lpstr>
      <vt:lpstr>Wingdings</vt:lpstr>
      <vt:lpstr>Office Theme</vt:lpstr>
      <vt:lpstr>Incrementally Parsing Referring Expressions using Spatial Object Models</vt:lpstr>
      <vt:lpstr>The Problem</vt:lpstr>
      <vt:lpstr>State-of-the-art</vt:lpstr>
      <vt:lpstr>Test Set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Technical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Incremental Parsing</vt:lpstr>
      <vt:lpstr>Implicit Tree Structure</vt:lpstr>
      <vt:lpstr>Implicit Tree Structure – Step 1</vt:lpstr>
      <vt:lpstr>Implicit Tree Structure – Step 2</vt:lpstr>
      <vt:lpstr>Implicit Tree Structure – Step 3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Incremental Parsing</vt:lpstr>
      <vt:lpstr>Implementation</vt:lpstr>
      <vt:lpstr>Turk Tasks</vt:lpstr>
      <vt:lpstr>PowerPoint Presentation</vt:lpstr>
      <vt:lpstr>PowerPoint Presentation</vt:lpstr>
      <vt:lpstr>PowerPoint Presentation</vt:lpstr>
      <vt:lpstr>Failure Analysis: Incorrect &amp; Imprecise Data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Gaurav Manek</dc:creator>
  <cp:lastModifiedBy>Gaurav Manek</cp:lastModifiedBy>
  <cp:revision>168</cp:revision>
  <dcterms:created xsi:type="dcterms:W3CDTF">2016-02-21T03:02:29Z</dcterms:created>
  <dcterms:modified xsi:type="dcterms:W3CDTF">2016-04-14T18:24:18Z</dcterms:modified>
</cp:coreProperties>
</file>